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32" r:id="rId1"/>
  </p:sldMasterIdLst>
  <p:notesMasterIdLst>
    <p:notesMasterId r:id="rId34"/>
  </p:notesMasterIdLst>
  <p:handoutMasterIdLst>
    <p:handoutMasterId r:id="rId35"/>
  </p:handoutMasterIdLst>
  <p:sldIdLst>
    <p:sldId id="475" r:id="rId2"/>
    <p:sldId id="484" r:id="rId3"/>
    <p:sldId id="485" r:id="rId4"/>
    <p:sldId id="486" r:id="rId5"/>
    <p:sldId id="487" r:id="rId6"/>
    <p:sldId id="488" r:id="rId7"/>
    <p:sldId id="489" r:id="rId8"/>
    <p:sldId id="490" r:id="rId9"/>
    <p:sldId id="491" r:id="rId10"/>
    <p:sldId id="492" r:id="rId11"/>
    <p:sldId id="493" r:id="rId12"/>
    <p:sldId id="494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517" r:id="rId21"/>
    <p:sldId id="519" r:id="rId22"/>
    <p:sldId id="502" r:id="rId23"/>
    <p:sldId id="503" r:id="rId24"/>
    <p:sldId id="518" r:id="rId25"/>
    <p:sldId id="504" r:id="rId26"/>
    <p:sldId id="505" r:id="rId27"/>
    <p:sldId id="506" r:id="rId28"/>
    <p:sldId id="508" r:id="rId29"/>
    <p:sldId id="509" r:id="rId30"/>
    <p:sldId id="510" r:id="rId31"/>
    <p:sldId id="507" r:id="rId32"/>
    <p:sldId id="512" r:id="rId33"/>
  </p:sldIdLst>
  <p:sldSz cx="9907588" cy="6858000"/>
  <p:notesSz cx="9144000" cy="6858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charset="0"/>
        <a:ea typeface="Times New Roman" charset="0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>
      <p:cViewPr>
        <p:scale>
          <a:sx n="126" d="100"/>
          <a:sy n="126" d="100"/>
        </p:scale>
        <p:origin x="944" y="-7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fld id="{EB860F0A-1BC2-C145-BDFE-81BAA14CB3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878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4339" name="AutoShap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4340" name="AutoShap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957638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5181600" y="0"/>
            <a:ext cx="3957638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434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01925" y="533400"/>
            <a:ext cx="3736975" cy="25860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1219200" y="3276600"/>
            <a:ext cx="6700838" cy="3043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6477000"/>
            <a:ext cx="3957638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5181600" y="6477000"/>
            <a:ext cx="3957638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8D7628A0-A641-704E-B13D-3F435E0E4A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81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0" y="107950"/>
            <a:ext cx="9907588" cy="79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38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ĐẠI HỌC THÁI NGUYÊN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9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TRƯỜNG ĐẠI HỌC CÔNG NGHỆ THÔNG TIN VÀ TRUYỀN THÔNG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219" dirty="0">
                <a:solidFill>
                  <a:srgbClr val="0070C0"/>
                </a:solidFill>
                <a:latin typeface="Abadi" panose="020B0604020202020204" pitchFamily="34" charset="0"/>
              </a:rPr>
              <a:t>THAI NGUYEN UNIVERSITY OF INFORMATION AND COMMUNICATION TECHNOLOGY</a:t>
            </a:r>
          </a:p>
        </p:txBody>
      </p:sp>
      <p:pic>
        <p:nvPicPr>
          <p:cNvPr id="3" name="Picture 7" descr="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79388"/>
            <a:ext cx="73660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907588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/>
            </a:extLst>
          </p:cNvPr>
          <p:cNvSpPr/>
          <p:nvPr/>
        </p:nvSpPr>
        <p:spPr>
          <a:xfrm>
            <a:off x="0" y="6448425"/>
            <a:ext cx="9907588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430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www.ictu.edu.vn</a:t>
            </a:r>
          </a:p>
        </p:txBody>
      </p:sp>
    </p:spTree>
    <p:extLst>
      <p:ext uri="{BB962C8B-B14F-4D97-AF65-F5344CB8AC3E}">
        <p14:creationId xmlns:p14="http://schemas.microsoft.com/office/powerpoint/2010/main" val="20139770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FBB38-0643-3B40-B4D4-DCC5587CCACC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F450-91F9-0049-951F-C21258B4517F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0121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90117" y="365125"/>
            <a:ext cx="2136324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147" y="365125"/>
            <a:ext cx="628512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38C6B-34B8-4244-9530-CF2E473B90EF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ADC81-6FD8-F940-AAD0-19EF63746812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30253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7BD14C-C990-A541-A4F8-8D3D8067FC42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4E79C-1D88-494E-99FD-CE708C0C091D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89465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ackground pattern&#10;&#10;Description automatically generated with low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92075"/>
            <a:ext cx="9907588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15900"/>
            <a:ext cx="8540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/>
            </a:extLst>
          </p:cNvPr>
          <p:cNvSpPr/>
          <p:nvPr/>
        </p:nvSpPr>
        <p:spPr>
          <a:xfrm>
            <a:off x="0" y="6448425"/>
            <a:ext cx="9907588" cy="409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430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www.ictu.edu.vn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865188"/>
            <a:ext cx="4222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9463088" y="925513"/>
            <a:ext cx="390525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2B5323E6-640E-E447-84D1-61E34E9FE186}" type="slidenum">
              <a:rPr lang="en-US" altLang="en-US" sz="1600" b="1">
                <a:solidFill>
                  <a:schemeClr val="tx2"/>
                </a:solidFill>
              </a:rPr>
              <a:pPr algn="ctr"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‹#›</a:t>
            </a:fld>
            <a:endParaRPr lang="en-US" altLang="en-US" sz="1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40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86" y="1709739"/>
            <a:ext cx="8545295" cy="2852737"/>
          </a:xfrm>
        </p:spPr>
        <p:txBody>
          <a:bodyPr anchor="b"/>
          <a:lstStyle>
            <a:lvl1pPr>
              <a:defRPr sz="487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986" y="4589464"/>
            <a:ext cx="854529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521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3041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5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60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60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912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64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21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821A66-E7C5-D74E-A5C0-841643E1AB26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C307B-689B-F943-AF45-5CE4A13A7EAA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36236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147" y="1825625"/>
            <a:ext cx="421072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5716" y="1825625"/>
            <a:ext cx="421072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7C350-0C90-3747-A144-D0EA0C2A84EB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63BB-776D-4B45-A2BB-BD4989409D9B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79411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7" y="365126"/>
            <a:ext cx="85452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437" y="1681163"/>
            <a:ext cx="4191374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521" indent="0">
              <a:buNone/>
              <a:defRPr sz="1625" b="1"/>
            </a:lvl2pPr>
            <a:lvl3pPr marL="743041" indent="0">
              <a:buNone/>
              <a:defRPr sz="1463" b="1"/>
            </a:lvl3pPr>
            <a:lvl4pPr marL="1114562" indent="0">
              <a:buNone/>
              <a:defRPr sz="1300" b="1"/>
            </a:lvl4pPr>
            <a:lvl5pPr marL="1486083" indent="0">
              <a:buNone/>
              <a:defRPr sz="1300" b="1"/>
            </a:lvl5pPr>
            <a:lvl6pPr marL="1857604" indent="0">
              <a:buNone/>
              <a:defRPr sz="1300" b="1"/>
            </a:lvl6pPr>
            <a:lvl7pPr marL="2229124" indent="0">
              <a:buNone/>
              <a:defRPr sz="1300" b="1"/>
            </a:lvl7pPr>
            <a:lvl8pPr marL="2600645" indent="0">
              <a:buNone/>
              <a:defRPr sz="1300" b="1"/>
            </a:lvl8pPr>
            <a:lvl9pPr marL="2972166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437" y="2505075"/>
            <a:ext cx="419137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5717" y="1681163"/>
            <a:ext cx="4212015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521" indent="0">
              <a:buNone/>
              <a:defRPr sz="1625" b="1"/>
            </a:lvl2pPr>
            <a:lvl3pPr marL="743041" indent="0">
              <a:buNone/>
              <a:defRPr sz="1463" b="1"/>
            </a:lvl3pPr>
            <a:lvl4pPr marL="1114562" indent="0">
              <a:buNone/>
              <a:defRPr sz="1300" b="1"/>
            </a:lvl4pPr>
            <a:lvl5pPr marL="1486083" indent="0">
              <a:buNone/>
              <a:defRPr sz="1300" b="1"/>
            </a:lvl5pPr>
            <a:lvl6pPr marL="1857604" indent="0">
              <a:buNone/>
              <a:defRPr sz="1300" b="1"/>
            </a:lvl6pPr>
            <a:lvl7pPr marL="2229124" indent="0">
              <a:buNone/>
              <a:defRPr sz="1300" b="1"/>
            </a:lvl7pPr>
            <a:lvl8pPr marL="2600645" indent="0">
              <a:buNone/>
              <a:defRPr sz="1300" b="1"/>
            </a:lvl8pPr>
            <a:lvl9pPr marL="2972166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5717" y="2505075"/>
            <a:ext cx="421201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3F5B2A-0A7D-B14C-8439-ACA22842193B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C085A-68CC-BC48-9C77-452D8A41F6C6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62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90E476-EF6F-6941-8874-E59D89929972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5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17FD9-3EA4-4147-A6D4-B682AA268A3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166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F18DA9-31BC-6849-A605-3B1C24D728F8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4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544A7-BC86-FF47-80A0-538DF57FAD46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69355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4212016" y="987426"/>
            <a:ext cx="5015716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521" indent="0">
              <a:buNone/>
              <a:defRPr sz="1138"/>
            </a:lvl2pPr>
            <a:lvl3pPr marL="743041" indent="0">
              <a:buNone/>
              <a:defRPr sz="975"/>
            </a:lvl3pPr>
            <a:lvl4pPr marL="1114562" indent="0">
              <a:buNone/>
              <a:defRPr sz="813"/>
            </a:lvl4pPr>
            <a:lvl5pPr marL="1486083" indent="0">
              <a:buNone/>
              <a:defRPr sz="813"/>
            </a:lvl5pPr>
            <a:lvl6pPr marL="1857604" indent="0">
              <a:buNone/>
              <a:defRPr sz="813"/>
            </a:lvl6pPr>
            <a:lvl7pPr marL="2229124" indent="0">
              <a:buNone/>
              <a:defRPr sz="813"/>
            </a:lvl7pPr>
            <a:lvl8pPr marL="2600645" indent="0">
              <a:buNone/>
              <a:defRPr sz="813"/>
            </a:lvl8pPr>
            <a:lvl9pPr marL="2972166" indent="0">
              <a:buNone/>
              <a:defRPr sz="81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717EC5-19BA-9647-A976-811353607380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B734D-DBB8-1C45-8BEC-D751846C346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12951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2016" y="987426"/>
            <a:ext cx="5015716" cy="4873625"/>
          </a:xfrm>
        </p:spPr>
        <p:txBody>
          <a:bodyPr rtlCol="0">
            <a:normAutofit/>
          </a:bodyPr>
          <a:lstStyle>
            <a:lvl1pPr marL="0" indent="0">
              <a:buNone/>
              <a:defRPr sz="2600"/>
            </a:lvl1pPr>
            <a:lvl2pPr marL="371521" indent="0">
              <a:buNone/>
              <a:defRPr sz="2275"/>
            </a:lvl2pPr>
            <a:lvl3pPr marL="743041" indent="0">
              <a:buNone/>
              <a:defRPr sz="1950"/>
            </a:lvl3pPr>
            <a:lvl4pPr marL="1114562" indent="0">
              <a:buNone/>
              <a:defRPr sz="1625"/>
            </a:lvl4pPr>
            <a:lvl5pPr marL="1486083" indent="0">
              <a:buNone/>
              <a:defRPr sz="1625"/>
            </a:lvl5pPr>
            <a:lvl6pPr marL="1857604" indent="0">
              <a:buNone/>
              <a:defRPr sz="1625"/>
            </a:lvl6pPr>
            <a:lvl7pPr marL="2229124" indent="0">
              <a:buNone/>
              <a:defRPr sz="1625"/>
            </a:lvl7pPr>
            <a:lvl8pPr marL="2600645" indent="0">
              <a:buNone/>
              <a:defRPr sz="1625"/>
            </a:lvl8pPr>
            <a:lvl9pPr marL="2972166" indent="0">
              <a:buNone/>
              <a:defRPr sz="1625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521" indent="0">
              <a:buNone/>
              <a:defRPr sz="1138"/>
            </a:lvl2pPr>
            <a:lvl3pPr marL="743041" indent="0">
              <a:buNone/>
              <a:defRPr sz="975"/>
            </a:lvl3pPr>
            <a:lvl4pPr marL="1114562" indent="0">
              <a:buNone/>
              <a:defRPr sz="813"/>
            </a:lvl4pPr>
            <a:lvl5pPr marL="1486083" indent="0">
              <a:buNone/>
              <a:defRPr sz="813"/>
            </a:lvl5pPr>
            <a:lvl6pPr marL="1857604" indent="0">
              <a:buNone/>
              <a:defRPr sz="813"/>
            </a:lvl6pPr>
            <a:lvl7pPr marL="2229124" indent="0">
              <a:buNone/>
              <a:defRPr sz="813"/>
            </a:lvl7pPr>
            <a:lvl8pPr marL="2600645" indent="0">
              <a:buNone/>
              <a:defRPr sz="813"/>
            </a:lvl8pPr>
            <a:lvl9pPr marL="2972166" indent="0">
              <a:buNone/>
              <a:defRPr sz="81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D5AED-7D28-EC46-BC3E-E6766BCB698D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01DD1-6CAF-D64F-B1B8-836176CF942C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85275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1038" y="365125"/>
            <a:ext cx="854551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1038" y="1825625"/>
            <a:ext cx="854551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fld id="{5E39C3AC-8EB4-3740-A7AC-B8D14CE12EFA}" type="datetimeFigureOut">
              <a:rPr lang="en-US" altLang="en-US"/>
              <a:pPr/>
              <a:t>3/9/22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48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en-US"/>
              <a:t>Mạng và Truyền số liệu nâng cao, K17T, 2010. PGS. TS. Nguyễn Đình Việt</a:t>
            </a:r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700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5A47C96-33E2-F84F-A8A2-FC2496D33CE7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429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7429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2pPr>
      <a:lvl3pPr algn="l" defTabSz="7429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3pPr>
      <a:lvl4pPr algn="l" defTabSz="7429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4pPr>
      <a:lvl5pPr algn="l" defTabSz="7429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5pPr>
      <a:lvl6pPr marL="457200" algn="l" defTabSz="742950" rtl="0" fontAlgn="base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6pPr>
      <a:lvl7pPr marL="914400" algn="l" defTabSz="742950" rtl="0" fontAlgn="base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7pPr>
      <a:lvl8pPr marL="1371600" algn="l" defTabSz="742950" rtl="0" fontAlgn="base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8pPr>
      <a:lvl9pPr marL="1828800" algn="l" defTabSz="742950" rtl="0" fontAlgn="base">
        <a:lnSpc>
          <a:spcPct val="90000"/>
        </a:lnSpc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 Light" charset="0"/>
        </a:defRPr>
      </a:lvl9pPr>
    </p:titleStyle>
    <p:bodyStyle>
      <a:lvl1pPr marL="185738" indent="-185738" algn="l" defTabSz="742950" rtl="0" eaLnBrk="0" fontAlgn="base" hangingPunct="0">
        <a:lnSpc>
          <a:spcPct val="90000"/>
        </a:lnSpc>
        <a:spcBef>
          <a:spcPts val="813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Font typeface="Arial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043364" indent="-185760" algn="l" defTabSz="743041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885" indent="-185760" algn="l" defTabSz="743041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405" indent="-185760" algn="l" defTabSz="743041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926" indent="-185760" algn="l" defTabSz="743041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521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3041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562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6083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604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9124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645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2166" algn="l" defTabSz="743041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ntvinh@ictu.edu.vn" TargetMode="External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6988" cy="868362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charset="0"/>
                <a:ea typeface="Times New Roman" charset="0"/>
                <a:cs typeface="Times New Roman" charset="0"/>
              </a:rPr>
              <a:t>BÀI GIẢNG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97682" y="1104900"/>
            <a:ext cx="8915400" cy="507523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 3" charset="2"/>
              <a:buNone/>
            </a:pPr>
            <a:r>
              <a:rPr lang="en-US" altLang="en-US" sz="3700" b="1" dirty="0">
                <a:latin typeface="Times New Roman" charset="0"/>
                <a:ea typeface="Times New Roman" charset="0"/>
                <a:cs typeface="Times New Roman" charset="0"/>
              </a:rPr>
              <a:t>HỌC PHẦN:</a:t>
            </a:r>
          </a:p>
          <a:p>
            <a:pPr algn="ctr" eaLnBrk="1" hangingPunct="1">
              <a:lnSpc>
                <a:spcPct val="80000"/>
              </a:lnSpc>
              <a:buFont typeface="Wingdings 3" charset="2"/>
              <a:buNone/>
            </a:pPr>
            <a:r>
              <a:rPr lang="en-US" altLang="en-US" sz="3700" b="1" dirty="0" smtClean="0">
                <a:latin typeface="Times New Roman" charset="0"/>
                <a:ea typeface="Times New Roman" charset="0"/>
                <a:cs typeface="Times New Roman" charset="0"/>
              </a:rPr>
              <a:t>CẤU TRÚC </a:t>
            </a:r>
            <a:r>
              <a:rPr lang="en-US" altLang="en-US" sz="3700" b="1" dirty="0">
                <a:latin typeface="Times New Roman" charset="0"/>
                <a:ea typeface="Times New Roman" charset="0"/>
                <a:cs typeface="Times New Roman" charset="0"/>
              </a:rPr>
              <a:t>MÁY </a:t>
            </a:r>
            <a:r>
              <a:rPr lang="en-US" altLang="en-US" sz="3700" b="1" dirty="0" smtClean="0">
                <a:latin typeface="Times New Roman" charset="0"/>
                <a:ea typeface="Times New Roman" charset="0"/>
                <a:cs typeface="Times New Roman" charset="0"/>
              </a:rPr>
              <a:t>TÍNH VÀ HỆ ĐIỀU HÀNH</a:t>
            </a:r>
            <a:endParaRPr lang="en-US" altLang="en-US" sz="37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 eaLnBrk="1" hangingPunct="1">
              <a:lnSpc>
                <a:spcPct val="80000"/>
              </a:lnSpc>
              <a:buFont typeface="Wingdings 3" charset="2"/>
              <a:buNone/>
            </a:pPr>
            <a:r>
              <a:rPr lang="en-US" altLang="en-US" sz="2500" dirty="0" err="1" smtClean="0">
                <a:latin typeface="Times New Roman" charset="0"/>
                <a:ea typeface="Times New Roman" charset="0"/>
                <a:cs typeface="Times New Roman" charset="0"/>
              </a:rPr>
              <a:t>Giảng</a:t>
            </a:r>
            <a:r>
              <a:rPr lang="en-US" altLang="en-US" sz="25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500" dirty="0" err="1" smtClean="0">
                <a:latin typeface="Times New Roman" charset="0"/>
                <a:ea typeface="Times New Roman" charset="0"/>
                <a:cs typeface="Times New Roman" charset="0"/>
              </a:rPr>
              <a:t>viên</a:t>
            </a:r>
            <a:r>
              <a:rPr lang="en-US" altLang="en-US" sz="25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sz="2500" dirty="0" err="1">
                <a:latin typeface="Times New Roman" charset="0"/>
                <a:ea typeface="Times New Roman" charset="0"/>
                <a:cs typeface="Times New Roman" charset="0"/>
              </a:rPr>
              <a:t>Th.S</a:t>
            </a:r>
            <a:r>
              <a:rPr lang="en-US" altLang="en-US" sz="25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en-US" sz="2500" dirty="0" err="1">
                <a:latin typeface="Times New Roman" charset="0"/>
                <a:ea typeface="Times New Roman" charset="0"/>
                <a:cs typeface="Times New Roman" charset="0"/>
              </a:rPr>
              <a:t>Ngô</a:t>
            </a:r>
            <a:r>
              <a:rPr lang="en-US" altLang="en-US" sz="25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500" dirty="0" err="1">
                <a:latin typeface="Times New Roman" charset="0"/>
                <a:ea typeface="Times New Roman" charset="0"/>
                <a:cs typeface="Times New Roman" charset="0"/>
              </a:rPr>
              <a:t>Thị</a:t>
            </a:r>
            <a:r>
              <a:rPr lang="en-US" altLang="en-US" sz="25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500" dirty="0" err="1" smtClean="0">
                <a:latin typeface="Times New Roman" charset="0"/>
                <a:ea typeface="Times New Roman" charset="0"/>
                <a:cs typeface="Times New Roman" charset="0"/>
              </a:rPr>
              <a:t>Vinh</a:t>
            </a:r>
            <a:endParaRPr lang="en-US" altLang="en-US" sz="25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 eaLnBrk="1" hangingPunct="1">
              <a:lnSpc>
                <a:spcPct val="80000"/>
              </a:lnSpc>
              <a:buFont typeface="Wingdings 3" charset="2"/>
              <a:buNone/>
            </a:pPr>
            <a:r>
              <a:rPr lang="en-US" altLang="en-US" sz="2500" dirty="0" smtClean="0">
                <a:latin typeface="Times New Roman" charset="0"/>
                <a:ea typeface="Times New Roman" charset="0"/>
                <a:cs typeface="Times New Roman" charset="0"/>
              </a:rPr>
              <a:t>Email: </a:t>
            </a:r>
            <a:r>
              <a:rPr lang="en-US" altLang="en-US" sz="25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ntvinh@ictu.edu.vn</a:t>
            </a:r>
            <a:endParaRPr lang="en-US" altLang="en-US" sz="25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 eaLnBrk="1" hangingPunct="1">
              <a:lnSpc>
                <a:spcPct val="80000"/>
              </a:lnSpc>
              <a:buFont typeface="Wingdings 3" charset="2"/>
              <a:buNone/>
            </a:pPr>
            <a:r>
              <a:rPr lang="en-US" altLang="en-US" sz="2500" dirty="0" smtClean="0">
                <a:latin typeface="Times New Roman" charset="0"/>
                <a:ea typeface="Times New Roman" charset="0"/>
                <a:cs typeface="Times New Roman" charset="0"/>
              </a:rPr>
              <a:t>Mobile: 0987 706 830</a:t>
            </a:r>
          </a:p>
          <a:p>
            <a:pPr algn="r" eaLnBrk="1" hangingPunct="1">
              <a:lnSpc>
                <a:spcPct val="80000"/>
              </a:lnSpc>
              <a:buFont typeface="Wingdings 3" charset="2"/>
              <a:buNone/>
            </a:pPr>
            <a:endParaRPr lang="en-US" altLang="en-US" sz="25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 eaLnBrk="1" hangingPunct="1">
              <a:lnSpc>
                <a:spcPct val="80000"/>
              </a:lnSpc>
              <a:buFont typeface="Wingdings 3" charset="2"/>
              <a:buNone/>
            </a:pPr>
            <a:endParaRPr lang="en-US" altLang="en-US" sz="2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fld id="{FC1422C7-BDBF-F74F-902D-3D3E13EDC0D6}" type="slidenum">
              <a:rPr lang="en-US" altLang="en-US"/>
              <a:pPr>
                <a:defRPr/>
              </a:pPr>
              <a:t>1</a:t>
            </a:fld>
            <a:r>
              <a:rPr lang="en-US" altLang="en-US" dirty="0"/>
              <a:t>/31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4" y="2743200"/>
            <a:ext cx="25146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1676400"/>
            <a:ext cx="6477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/>
          <p:cNvSpPr txBox="1">
            <a:spLocks/>
          </p:cNvSpPr>
          <p:nvPr/>
        </p:nvSpPr>
        <p:spPr bwMode="auto">
          <a:xfrm>
            <a:off x="230188" y="1447800"/>
            <a:ext cx="69342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306388" y="1676400"/>
            <a:ext cx="93726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10858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nhớ</a:t>
            </a:r>
            <a:endParaRPr lang="en-US" altLang="en-US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ROM (read only memory)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RAM (random access memory)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ộ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nhớ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Cache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nhớ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ngoài</a:t>
            </a:r>
            <a:endParaRPr lang="en-US" altLang="en-US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306388" y="1371600"/>
            <a:ext cx="90678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10858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485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9431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 nhớ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ROM (read only memory): 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Đặc điểm: thao tác đọc; không mất tt khi mất nguồn nuôi; truy xuất chậm hơn RAM.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Chứa: </a:t>
            </a:r>
          </a:p>
          <a:p>
            <a:pPr lvl="3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 trình kiểm tra cấu hình hệ thống (Post)</a:t>
            </a:r>
          </a:p>
          <a:p>
            <a:pPr lvl="3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 trình xác lập cấu hình hệ thống</a:t>
            </a:r>
          </a:p>
          <a:p>
            <a:pPr lvl="3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 trình tìm cung đĩa khởi động hệ thống</a:t>
            </a:r>
          </a:p>
          <a:p>
            <a:pPr lvl="3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 trình vào/ra cơ bản (BIOS)</a:t>
            </a:r>
          </a:p>
          <a:p>
            <a:pPr lvl="3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Quét Rom mở rộng.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457994" y="1524000"/>
            <a:ext cx="8991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nhớ</a:t>
            </a:r>
            <a:endParaRPr lang="en-US" altLang="en-US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</a:pP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RAM (random access memory):</a:t>
            </a:r>
          </a:p>
          <a:p>
            <a:pPr lvl="1">
              <a:lnSpc>
                <a:spcPct val="150000"/>
              </a:lnSpc>
              <a:buFont typeface="Times New Roman" charset="0"/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điểm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ghi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đọc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;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mất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tin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khi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mất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nguồn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nuôi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lnSpc>
                <a:spcPct val="150000"/>
              </a:lnSpc>
              <a:buFont typeface="Times New Roman" charset="0"/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Chứa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HĐH,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ứng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dụng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đang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chạy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thời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  <p:pic>
        <p:nvPicPr>
          <p:cNvPr id="1026" name="Picture 2" descr="https://upload.wikimedia.org/wikipedia/commons/thumb/d/db/Swissbit_2GB_PC2-5300U-555.jpg/1280px-Swissbit_2GB_PC2-5300U-5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94" y="4386263"/>
            <a:ext cx="3886200" cy="202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06388" y="1676400"/>
            <a:ext cx="9372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10858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485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 nhớ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ộ nhớ Cache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Mục đích để tăng tốc hệ thống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Nằm trên main </a:t>
            </a:r>
          </a:p>
        </p:txBody>
      </p:sp>
      <p:pic>
        <p:nvPicPr>
          <p:cNvPr id="29698" name="Picture 2" descr="ộ nhớ đệm (cache) là gì? Cách xóa bộ nhớ đệm trên điện thoại And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114800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6" descr="ác loại Cache hỗ trợ cho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3581400"/>
            <a:ext cx="4456112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06388" y="1676400"/>
            <a:ext cx="937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10858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 nhớ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 nhớ ngoài: Đĩa cứng, CD, USB, </a:t>
            </a:r>
            <a:r>
              <a:rPr lang="is-I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altLang="en-US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22" name="Picture 4" descr="hat is a Hard Disk? (with pictur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167063"/>
            <a:ext cx="3046412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6" descr="SB, Ổ cứng di động chính hãng giá tốt, giao tận nơi trong 1h - FPT 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8" y="3081338"/>
            <a:ext cx="2233612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8" descr="D-ROM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3162300"/>
            <a:ext cx="2533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2"/>
          <p:cNvSpPr txBox="1">
            <a:spLocks/>
          </p:cNvSpPr>
          <p:nvPr/>
        </p:nvSpPr>
        <p:spPr bwMode="auto">
          <a:xfrm>
            <a:off x="382588" y="1600200"/>
            <a:ext cx="94932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Arial" charset="0"/>
                <a:ea typeface="Arial" charset="0"/>
                <a:cs typeface="Arial" charset="0"/>
              </a:rPr>
              <a:t>Thiết bị ngoại vi: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Thiết bị vào-Thiết bị ra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>
                <a:latin typeface="Arial" charset="0"/>
                <a:ea typeface="Arial" charset="0"/>
                <a:cs typeface="Arial" charset="0"/>
              </a:rPr>
              <a:t>Thiết bị vào: nhập thông tin cho máy tính xử lý: cd, usb, chuột, bàn phím, màn hình cảm ứng,..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>
                <a:latin typeface="Arial" charset="0"/>
                <a:ea typeface="Arial" charset="0"/>
                <a:cs typeface="Arial" charset="0"/>
              </a:rPr>
              <a:t>Thiết bị ra: hiển thị thông tin: máy chiếu, màn hình, máy in,…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b="1">
                <a:latin typeface="Arial" charset="0"/>
                <a:ea typeface="Arial" charset="0"/>
                <a:cs typeface="Arial" charset="0"/>
              </a:rPr>
              <a:t>Khối phối ghép vào/ra (thiết bị giao diện):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>
                <a:latin typeface="Arial" charset="0"/>
                <a:ea typeface="Arial" charset="0"/>
                <a:cs typeface="Arial" charset="0"/>
              </a:rPr>
              <a:t>Kết nối thiết bị ngoại vi với máy tính</a:t>
            </a:r>
          </a:p>
          <a:p>
            <a:pPr lvl="2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>
                <a:latin typeface="Arial" charset="0"/>
                <a:ea typeface="Arial" charset="0"/>
                <a:cs typeface="Arial" charset="0"/>
              </a:rPr>
              <a:t>Vì: Tốc độ + Dạng thức thông tin</a:t>
            </a:r>
          </a:p>
          <a:p>
            <a:pPr lvl="2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>
                <a:latin typeface="Arial" charset="0"/>
                <a:ea typeface="Arial" charset="0"/>
                <a:cs typeface="Arial" charset="0"/>
              </a:rPr>
              <a:t>Ví dụ: CRTC, KC8042, HDC, PPI, UART, USB,…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89916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06388" y="1371600"/>
            <a:ext cx="6629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10858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 thống bus: 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gồm 3 loại 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Dữ liệu: 2 chiều 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Điều khiển: 2 chiều 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Địa chỉ: 1 chiều từ CPU ra thiết bị, hoặc ngược lại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3581400"/>
            <a:ext cx="5305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524000"/>
            <a:ext cx="9907588" cy="415448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toán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trên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 010101010101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lại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rất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khó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quan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sát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kết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quả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thống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mềm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biên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dịch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sử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dụng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đếm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mười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(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decimal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): 	b=10 ; a={0,1,2,3,4,5,6,7,8,9}</a:t>
            </a:r>
            <a:endParaRPr lang="en-US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binary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): 	b=2; a={0,1}</a:t>
            </a:r>
            <a:endParaRPr lang="en-US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tám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(octal): 			b=8; a={0,1,2,3,4,5,6,7}</a:t>
            </a:r>
            <a:endParaRPr lang="en-US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mười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sáu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fr-FR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hexaldecimal</a:t>
            </a: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lvl="2">
              <a:lnSpc>
                <a:spcPct val="150000"/>
              </a:lnSpc>
            </a:pP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		b=16; a={0,1,2,3,4,5,6,7,8,9,A,B,C,D,E,F}</a:t>
            </a:r>
            <a:endParaRPr lang="en-US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153988" y="1447800"/>
            <a:ext cx="99075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Chuyển đổi số giữa các hệ đếm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 10 sang hệ 2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Thí dụ: (23.375)</a:t>
            </a:r>
            <a:r>
              <a:rPr lang="vi-VN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r>
              <a:rPr lang="vi-VN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=(10111.011)</a:t>
            </a:r>
            <a:r>
              <a:rPr lang="vi-VN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alt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-148" r="-70" b="-148"/>
          <a:stretch>
            <a:fillRect/>
          </a:stretch>
        </p:blipFill>
        <p:spPr bwMode="auto">
          <a:xfrm>
            <a:off x="915988" y="3276600"/>
            <a:ext cx="3949700" cy="2668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1296988" y="5927725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Phần nguyên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-197" r="-85" b="-197"/>
          <a:stretch>
            <a:fillRect/>
          </a:stretch>
        </p:blipFill>
        <p:spPr bwMode="auto">
          <a:xfrm>
            <a:off x="5487988" y="3411538"/>
            <a:ext cx="3657600" cy="25161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5868988" y="5945188"/>
            <a:ext cx="266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Phần thập phân</a:t>
            </a:r>
          </a:p>
        </p:txBody>
      </p:sp>
      <p:sp>
        <p:nvSpPr>
          <p:cNvPr id="34822" name="TextBox 8"/>
          <p:cNvSpPr txBox="1">
            <a:spLocks noChangeArrowheads="1"/>
          </p:cNvSpPr>
          <p:nvPr/>
        </p:nvSpPr>
        <p:spPr bwMode="auto">
          <a:xfrm>
            <a:off x="5868988" y="2513013"/>
            <a:ext cx="312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Chuyển ngược lại  ??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4988" y="20638"/>
            <a:ext cx="9902825" cy="103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185738" indent="-185738"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algn="ctr">
              <a:buFont typeface="Times New Roman" charset="0"/>
              <a:buNone/>
            </a:pPr>
            <a:r>
              <a:rPr lang="en-US" altLang="en-US" sz="3000" b="1">
                <a:solidFill>
                  <a:srgbClr val="FFFF00"/>
                </a:solidFill>
              </a:rPr>
              <a:t>CHƯƠNG I. </a:t>
            </a:r>
            <a:endParaRPr lang="en-US" altLang="en-US" sz="3000" b="1">
              <a:solidFill>
                <a:srgbClr val="FFFF00"/>
              </a:solidFill>
              <a:latin typeface="Calibri" charset="0"/>
            </a:endParaRPr>
          </a:p>
          <a:p>
            <a:pPr algn="ctr">
              <a:buFont typeface="Times New Roman" charset="0"/>
              <a:buNone/>
            </a:pPr>
            <a:r>
              <a:rPr lang="en-US" altLang="en-US" sz="3000" b="1">
                <a:solidFill>
                  <a:srgbClr val="FFFF00"/>
                </a:solidFill>
                <a:latin typeface="Calibri" charset="0"/>
              </a:rPr>
              <a:t>TỔ CHỨC CỦA MÁY TÍNH VÀ NGUYÊN LÝ HOẠT ĐỘNG</a:t>
            </a:r>
            <a:r>
              <a:rPr lang="en-US" altLang="en-US" sz="3000" b="1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7410" name="Content Placeholder 2"/>
          <p:cNvSpPr txBox="1">
            <a:spLocks/>
          </p:cNvSpPr>
          <p:nvPr/>
        </p:nvSpPr>
        <p:spPr bwMode="auto">
          <a:xfrm>
            <a:off x="525149" y="1828800"/>
            <a:ext cx="86741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Times New Roman" charset="0"/>
              <a:buNone/>
            </a:pP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thành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bản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Times New Roman" charset="0"/>
              <a:buNone/>
            </a:pP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Times New Roman" charset="0"/>
              <a:buNone/>
            </a:pP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tin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Times New Roman" charset="0"/>
              <a:buNone/>
            </a:pP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Times New Roman" charset="0"/>
              <a:buNone/>
            </a:pP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vị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xử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lý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trung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tâm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CPU (Central Processing Unit)</a:t>
            </a:r>
          </a:p>
          <a:p>
            <a:pPr eaLnBrk="1" hangingPunct="1">
              <a:buFont typeface="Times New Roman" charset="0"/>
              <a:buNone/>
            </a:pP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Times New Roman" charset="0"/>
              <a:buNone/>
            </a:pP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4.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Kỹ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thuật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đường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ống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kỹ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thuật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xử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lý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song song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mức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lệnh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794" y="1371600"/>
            <a:ext cx="8991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(10111.011)</a:t>
            </a:r>
            <a:r>
              <a:rPr lang="vi-VN" altLang="en-US" sz="1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r>
              <a:rPr lang="vi-VN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 1x2^4+ 0x2^3 +  1 x 2^2 + 1 x2^1 + 1x2^0  + </a:t>
            </a:r>
          </a:p>
          <a:p>
            <a:pPr marL="457200" lvl="1" indent="0">
              <a:lnSpc>
                <a:spcPct val="150000"/>
              </a:lnSpc>
            </a:pPr>
            <a:r>
              <a:rPr lang="vi-VN" altLang="en-US" sz="2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vi-VN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                          0 x 2^(-1) + 1x 2^(-2)  +  1x 2^(-3)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 16 + 0 + 4 + 2 + 1 + 0x ½ + ¼  + + 1/8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 23 + 0.25 + 0.125 = 23.375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lang="en-US" altLang="en-US" sz="2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(0.25)</a:t>
            </a:r>
            <a:r>
              <a:rPr lang="en-US" alt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=(  0.01 )</a:t>
            </a:r>
            <a:r>
              <a:rPr lang="en-US" alt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 [ 0.25 x2 =0.5; 0.5 x2 = 1.0)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(60)</a:t>
            </a:r>
            <a:r>
              <a:rPr lang="en-US" alt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= ( 111100  )</a:t>
            </a:r>
            <a:r>
              <a:rPr lang="en-US" altLang="en-US" sz="1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endParaRPr lang="en-US" altLang="en-US" sz="2200" b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60 : 2 = 30  0 				7 : 2   =3  1           (75)</a:t>
            </a:r>
            <a:r>
              <a:rPr lang="en-US" altLang="en-US" sz="1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=(  )</a:t>
            </a:r>
            <a:r>
              <a:rPr lang="en-US" altLang="en-US" sz="1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0: 2=15  0					3: 2 = 1    1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15:2 =7  1					1 : 2 = 0   1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lang="en-US" altLang="en-US" sz="2200" b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lang="vi-VN" altLang="en-US" sz="1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8594" y="2133600"/>
            <a:ext cx="28342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(75)10 =  (1001011)2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75:2 = 37  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37:2 =  18 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18:2= 9  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9:2  =4  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4:2  = 2  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2:2   =1   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1:2  0   1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305594" y="1501370"/>
            <a:ext cx="5181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34290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Chuyển đổi số giữa các hệ đếm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 16,8  sang hệ 2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vi-VN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(5A)</a:t>
            </a:r>
            <a:r>
              <a:rPr lang="vi-VN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16</a:t>
            </a:r>
            <a:r>
              <a:rPr lang="vi-VN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=(0101 1010)</a:t>
            </a:r>
            <a:r>
              <a:rPr lang="vi-VN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r>
              <a:rPr lang="vi-VN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(111 1110)</a:t>
            </a:r>
            <a:r>
              <a:rPr lang="en-US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=(7E)</a:t>
            </a:r>
            <a:r>
              <a:rPr lang="en-US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16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(1 101 110)</a:t>
            </a:r>
            <a:r>
              <a:rPr lang="en-US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=(156)</a:t>
            </a:r>
            <a:r>
              <a:rPr lang="en-US" altLang="en-US" sz="1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vi-VN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endParaRPr lang="vi-VN" alt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457994" y="4593820"/>
            <a:ext cx="6629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Chuyển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ngược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lại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(4F)</a:t>
            </a:r>
            <a:r>
              <a:rPr lang="en-US" altLang="en-US" sz="1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16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(0100 1111)</a:t>
            </a:r>
            <a:r>
              <a:rPr lang="en-US" altLang="en-US" sz="1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char (1byte), </a:t>
            </a:r>
            <a:r>
              <a:rPr lang="en-US" alt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(2-4 bytes), float (4-8 bytes), long, double ;   2^n (n </a:t>
            </a:r>
            <a:r>
              <a:rPr lang="en-US" alt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bít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706394" y="1648690"/>
            <a:ext cx="2590800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5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altLang="en-US" sz="15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 			</a:t>
            </a:r>
            <a:r>
              <a:rPr lang="en-US" altLang="en-US" sz="15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Hệ</a:t>
            </a:r>
            <a:r>
              <a:rPr lang="en-US" altLang="en-US" sz="15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				0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				1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				10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				11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				100</a:t>
            </a: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				101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				110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7				111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8				1000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9				1001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		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1010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	       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	1011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	1100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	       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	1101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		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1110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		</a:t>
            </a:r>
            <a:r>
              <a:rPr lang="en-US" alt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1111</a:t>
            </a:r>
            <a:endParaRPr lang="en-US" altLang="en-US" sz="15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394" y="1524000"/>
            <a:ext cx="5181600" cy="5724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-342900">
              <a:lnSpc>
                <a:spcPct val="150000"/>
              </a:lnSpc>
              <a:buFont typeface="Arial" charset="0"/>
              <a:buChar char="•"/>
              <a:defRPr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Cộng, trừ số nhị phân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  <a:defRPr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Cộng</a:t>
            </a:r>
          </a:p>
          <a:p>
            <a:pPr lvl="5">
              <a:defRPr/>
            </a:pPr>
            <a:r>
              <a:rPr lang="fr-FR" dirty="0">
                <a:solidFill>
                  <a:schemeClr val="tx1"/>
                </a:solidFill>
              </a:rPr>
              <a:t>0 + 0 = 0</a:t>
            </a:r>
            <a:endParaRPr lang="en-US" dirty="0">
              <a:solidFill>
                <a:schemeClr val="tx1"/>
              </a:solidFill>
            </a:endParaRPr>
          </a:p>
          <a:p>
            <a:pPr lvl="2">
              <a:defRPr/>
            </a:pPr>
            <a:r>
              <a:rPr lang="fr-FR" dirty="0" err="1">
                <a:solidFill>
                  <a:schemeClr val="tx1"/>
                </a:solidFill>
              </a:rPr>
              <a:t>Quy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tắc</a:t>
            </a:r>
            <a:r>
              <a:rPr lang="fr-FR" dirty="0">
                <a:solidFill>
                  <a:schemeClr val="tx1"/>
                </a:solidFill>
              </a:rPr>
              <a:t>:    0 + 1 = 1</a:t>
            </a:r>
            <a:endParaRPr lang="en-US" dirty="0">
              <a:solidFill>
                <a:schemeClr val="tx1"/>
              </a:solidFill>
            </a:endParaRPr>
          </a:p>
          <a:p>
            <a:pPr lvl="5">
              <a:defRPr/>
            </a:pPr>
            <a:r>
              <a:rPr lang="fr-FR" dirty="0">
                <a:solidFill>
                  <a:schemeClr val="tx1"/>
                </a:solidFill>
              </a:rPr>
              <a:t>1 + 0 = 1</a:t>
            </a:r>
          </a:p>
          <a:p>
            <a:pPr lvl="5">
              <a:defRPr/>
            </a:pPr>
            <a:r>
              <a:rPr lang="fr-FR" dirty="0">
                <a:solidFill>
                  <a:schemeClr val="tx1"/>
                </a:solidFill>
              </a:rPr>
              <a:t>1 + 1 =  0 </a:t>
            </a:r>
            <a:r>
              <a:rPr lang="fr-FR" dirty="0" err="1">
                <a:solidFill>
                  <a:schemeClr val="tx1"/>
                </a:solidFill>
              </a:rPr>
              <a:t>nhớ</a:t>
            </a:r>
            <a:r>
              <a:rPr lang="fr-FR" dirty="0">
                <a:solidFill>
                  <a:schemeClr val="tx1"/>
                </a:solidFill>
              </a:rPr>
              <a:t> 1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  <a:defRPr/>
            </a:pPr>
            <a:r>
              <a:rPr lang="vi-VN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Trừ:</a:t>
            </a:r>
          </a:p>
          <a:p>
            <a:pPr marL="1314450" lvl="3" indent="0">
              <a:lnSpc>
                <a:spcPct val="150000"/>
              </a:lnSpc>
              <a:defRPr/>
            </a:pPr>
            <a:r>
              <a:rPr lang="fr-FR" sz="2000" dirty="0">
                <a:solidFill>
                  <a:schemeClr val="tx1"/>
                </a:solidFill>
              </a:rPr>
              <a:t>   	0 – 0 = 0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  <a:defRPr/>
            </a:pPr>
            <a:r>
              <a:rPr lang="vi-VN" sz="2000" dirty="0">
                <a:solidFill>
                  <a:schemeClr val="tx1"/>
                </a:solidFill>
              </a:rPr>
              <a:t>Quy tắc:   </a:t>
            </a:r>
            <a:r>
              <a:rPr lang="fr-FR" sz="2000" dirty="0">
                <a:solidFill>
                  <a:schemeClr val="tx1"/>
                </a:solidFill>
              </a:rPr>
              <a:t>0 – 1 = 1  </a:t>
            </a:r>
            <a:r>
              <a:rPr lang="fr-FR" sz="2000" dirty="0" err="1">
                <a:solidFill>
                  <a:schemeClr val="tx1"/>
                </a:solidFill>
              </a:rPr>
              <a:t>mượn</a:t>
            </a:r>
            <a:r>
              <a:rPr lang="fr-FR" sz="2000" dirty="0">
                <a:solidFill>
                  <a:schemeClr val="tx1"/>
                </a:solidFill>
              </a:rPr>
              <a:t> 1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lvl="4">
              <a:defRPr/>
            </a:pPr>
            <a:r>
              <a:rPr lang="fr-FR" dirty="0">
                <a:solidFill>
                  <a:schemeClr val="tx1"/>
                </a:solidFill>
              </a:rPr>
              <a:t>1 – 0 = 1</a:t>
            </a:r>
            <a:endParaRPr lang="en-US" dirty="0">
              <a:solidFill>
                <a:schemeClr val="tx1"/>
              </a:solidFill>
            </a:endParaRPr>
          </a:p>
          <a:p>
            <a:pPr lvl="4">
              <a:defRPr/>
            </a:pPr>
            <a:r>
              <a:rPr lang="fr-FR" dirty="0">
                <a:solidFill>
                  <a:schemeClr val="tx1"/>
                </a:solidFill>
              </a:rPr>
              <a:t>1 – 1 = 0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  <a:defRPr/>
            </a:pPr>
            <a:endParaRPr lang="vi-VN" altLang="en-US" sz="2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6866" name="Group 5"/>
          <p:cNvGrpSpPr>
            <a:grpSpLocks/>
          </p:cNvGrpSpPr>
          <p:nvPr/>
        </p:nvGrpSpPr>
        <p:grpSpPr bwMode="auto">
          <a:xfrm>
            <a:off x="5716588" y="2438400"/>
            <a:ext cx="1557337" cy="1200150"/>
            <a:chOff x="4953794" y="2445511"/>
            <a:chExt cx="1558247" cy="1200329"/>
          </a:xfrm>
        </p:grpSpPr>
        <p:sp>
          <p:nvSpPr>
            <p:cNvPr id="3" name="Rectangle 2"/>
            <p:cNvSpPr/>
            <p:nvPr/>
          </p:nvSpPr>
          <p:spPr>
            <a:xfrm>
              <a:off x="4953794" y="2445511"/>
              <a:ext cx="155824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   1000111 </a:t>
              </a:r>
            </a:p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+     11110 </a:t>
              </a:r>
            </a:p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   1100101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106283" y="3199686"/>
              <a:ext cx="13708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67" name="Group 9"/>
          <p:cNvGrpSpPr>
            <a:grpSpLocks/>
          </p:cNvGrpSpPr>
          <p:nvPr/>
        </p:nvGrpSpPr>
        <p:grpSpPr bwMode="auto">
          <a:xfrm>
            <a:off x="5564188" y="4648200"/>
            <a:ext cx="1385887" cy="1200150"/>
            <a:chOff x="5563394" y="4648200"/>
            <a:chExt cx="1386935" cy="1200329"/>
          </a:xfrm>
        </p:grpSpPr>
        <p:sp>
          <p:nvSpPr>
            <p:cNvPr id="7" name="Rectangle 6"/>
            <p:cNvSpPr/>
            <p:nvPr/>
          </p:nvSpPr>
          <p:spPr>
            <a:xfrm>
              <a:off x="5711272" y="4648200"/>
              <a:ext cx="123905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 110011 </a:t>
              </a:r>
            </a:p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– 11100 </a:t>
              </a:r>
            </a:p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ea typeface="Calibri" charset="0"/>
                </a:rPr>
                <a:t> 010111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563394" y="5410314"/>
              <a:ext cx="137104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994" y="1447800"/>
            <a:ext cx="609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(FA0)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 (F1)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(EAF)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(10)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  <a:r>
              <a:rPr lang="en-US" dirty="0" smtClean="0">
                <a:solidFill>
                  <a:srgbClr val="FF0000"/>
                </a:solidFill>
              </a:rPr>
              <a:t> ~ (16)</a:t>
            </a:r>
            <a:r>
              <a:rPr lang="en-US" sz="1000" dirty="0" smtClean="0">
                <a:solidFill>
                  <a:srgbClr val="FF0000"/>
                </a:solidFill>
              </a:rPr>
              <a:t>10</a:t>
            </a:r>
            <a:r>
              <a:rPr lang="en-US" dirty="0" smtClean="0">
                <a:solidFill>
                  <a:srgbClr val="FF0000"/>
                </a:solidFill>
              </a:rPr>
              <a:t>  = 1x 16^1 + 0 x 16 ^0 =  16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(1A)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– </a:t>
            </a:r>
            <a:r>
              <a:rPr lang="en-US" dirty="0" smtClean="0">
                <a:solidFill>
                  <a:srgbClr val="FF0000"/>
                </a:solidFill>
              </a:rPr>
              <a:t>(10)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=  26 – 16 = (10)</a:t>
            </a:r>
            <a:r>
              <a:rPr lang="en-US" sz="1000" dirty="0" smtClean="0">
                <a:solidFill>
                  <a:srgbClr val="FF0000"/>
                </a:solidFill>
              </a:rPr>
              <a:t>10</a:t>
            </a:r>
            <a:r>
              <a:rPr lang="en-US" dirty="0" smtClean="0">
                <a:solidFill>
                  <a:srgbClr val="FF0000"/>
                </a:solidFill>
              </a:rPr>
              <a:t> =A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(EF5)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 (FCA)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(1EBF)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(27)</a:t>
            </a:r>
            <a:r>
              <a:rPr lang="en-US" sz="1000" dirty="0" smtClean="0">
                <a:solidFill>
                  <a:srgbClr val="FF0000"/>
                </a:solidFill>
              </a:rPr>
              <a:t>10</a:t>
            </a:r>
            <a:r>
              <a:rPr lang="en-US" dirty="0" smtClean="0">
                <a:solidFill>
                  <a:srgbClr val="FF0000"/>
                </a:solidFill>
              </a:rPr>
              <a:t> = (1B)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(30)</a:t>
            </a:r>
            <a:r>
              <a:rPr lang="en-US" sz="1000" dirty="0" smtClean="0">
                <a:solidFill>
                  <a:srgbClr val="FF0000"/>
                </a:solidFill>
              </a:rPr>
              <a:t>10</a:t>
            </a:r>
            <a:r>
              <a:rPr lang="en-US" dirty="0" smtClean="0">
                <a:solidFill>
                  <a:srgbClr val="FF0000"/>
                </a:solidFill>
              </a:rPr>
              <a:t>  = (1E)</a:t>
            </a:r>
            <a:r>
              <a:rPr lang="en-US" sz="1000" dirty="0" smtClean="0">
                <a:solidFill>
                  <a:srgbClr val="FF0000"/>
                </a:solidFill>
              </a:rPr>
              <a:t>16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296194" y="220980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96194" y="4800600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6388" y="1371600"/>
            <a:ext cx="8543925" cy="4351338"/>
          </a:xfrm>
          <a:prstGeom prst="rect">
            <a:avLst/>
          </a:prstGeom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371475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không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(unsigned (char,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):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  <a:p>
            <a:pPr lvl="1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bit		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Khoảng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n bit:  		0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2</a:t>
            </a:r>
            <a:r>
              <a:rPr lang="en-US" altLang="en-US" sz="2200" i="1" baseline="300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– 1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  <a:p>
            <a:pPr lvl="1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8 bit (Byte)   	0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255 </a:t>
            </a:r>
            <a:r>
              <a:rPr lang="en-US" altLang="en-US" sz="2200" i="1" dirty="0" smtClean="0">
                <a:latin typeface="Arial" charset="0"/>
                <a:ea typeface="Arial" charset="0"/>
                <a:cs typeface="Arial" charset="0"/>
              </a:rPr>
              <a:t>(0-&gt; 256-1)   </a:t>
            </a:r>
            <a:endParaRPr lang="en-US" altLang="en-US" sz="2200" i="1" dirty="0">
              <a:latin typeface="Arial" charset="0"/>
              <a:ea typeface="Arial" charset="0"/>
              <a:cs typeface="Arial" charset="0"/>
            </a:endParaRPr>
          </a:p>
          <a:p>
            <a:pPr lvl="1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16 bit(Word)	0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65535 </a:t>
            </a:r>
            <a:r>
              <a:rPr lang="en-US" altLang="en-US" sz="2200" i="1" dirty="0" smtClean="0">
                <a:latin typeface="Arial" charset="0"/>
                <a:ea typeface="Arial" charset="0"/>
                <a:cs typeface="Arial" charset="0"/>
              </a:rPr>
              <a:t>(0-&gt; 2^16 -1)</a:t>
            </a:r>
            <a:endParaRPr lang="en-US" altLang="en-US" sz="2200" i="1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eaLnBrk="1" hangingPunct="1">
              <a:lnSpc>
                <a:spcPct val="120000"/>
              </a:lnSpc>
              <a:buFont typeface="Times New Roman" charset="0"/>
              <a:buNone/>
            </a:pP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dùng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bit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tận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cùng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bên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trái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làm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bit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: bit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bằng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0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cho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(+)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bằng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cho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dirty="0" err="1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dirty="0">
                <a:latin typeface="Arial" charset="0"/>
                <a:ea typeface="Arial" charset="0"/>
                <a:cs typeface="Arial" charset="0"/>
              </a:rPr>
              <a:t> (-). </a:t>
            </a:r>
          </a:p>
          <a:p>
            <a:pPr lvl="1" indent="0" eaLnBrk="1" hangingPunct="1">
              <a:lnSpc>
                <a:spcPct val="120000"/>
              </a:lnSpc>
              <a:buFont typeface="Times New Roman" charset="0"/>
              <a:buNone/>
            </a:pP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bit		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Khoảng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  <a:p>
            <a:pPr lvl="1" indent="0" eaLnBrk="1" hangingPunct="1">
              <a:lnSpc>
                <a:spcPct val="120000"/>
              </a:lnSpc>
              <a:buFont typeface="Times New Roman" charset="0"/>
              <a:buNone/>
            </a:pP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	n bit:  		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-(2</a:t>
            </a:r>
            <a:r>
              <a:rPr lang="fr-FR" altLang="en-US" sz="2200" baseline="30000" dirty="0">
                <a:latin typeface="Arial" charset="0"/>
                <a:ea typeface="Arial" charset="0"/>
                <a:cs typeface="Arial" charset="0"/>
              </a:rPr>
              <a:t>n-1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+(2</a:t>
            </a:r>
            <a:r>
              <a:rPr lang="fr-FR" altLang="en-US" sz="2200" baseline="30000" dirty="0">
                <a:latin typeface="Arial" charset="0"/>
                <a:ea typeface="Arial" charset="0"/>
                <a:cs typeface="Arial" charset="0"/>
              </a:rPr>
              <a:t>n-1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-1)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  <a:p>
            <a:pPr lvl="1" indent="0" eaLnBrk="1" hangingPunct="1">
              <a:lnSpc>
                <a:spcPct val="120000"/>
              </a:lnSpc>
              <a:buFont typeface="Times New Roman" charset="0"/>
              <a:buNone/>
            </a:pP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	8 bit    	-128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  <a:sym typeface="Wingdings" charset="2"/>
              </a:rPr>
              <a:t>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+127 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lnSpc>
                <a:spcPct val="120000"/>
              </a:lnSpc>
              <a:buFont typeface="Times New Roman" charset="0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794" y="22860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          1001 0011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Không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dấu</a:t>
            </a:r>
            <a:r>
              <a:rPr lang="en-US" dirty="0" smtClean="0">
                <a:solidFill>
                  <a:srgbClr val="FF0000"/>
                </a:solidFill>
              </a:rPr>
              <a:t>: 128+ 16 +3 = 147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Có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dấu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số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âm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2"/>
          <p:cNvSpPr txBox="1">
            <a:spLocks/>
          </p:cNvSpPr>
          <p:nvPr/>
        </p:nvSpPr>
        <p:spPr bwMode="auto">
          <a:xfrm>
            <a:off x="382588" y="1681163"/>
            <a:ext cx="91440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Times New Roman" charset="0"/>
              <a:buNone/>
            </a:pP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latin typeface="Arial" charset="0"/>
                <a:ea typeface="Arial" charset="0"/>
                <a:cs typeface="Arial" charset="0"/>
              </a:rPr>
              <a:t>âm</a:t>
            </a:r>
            <a:endParaRPr lang="fr-FR" altLang="en-US" b="1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Font typeface="Times New Roman" charset="0"/>
              <a:buNone/>
            </a:pP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mã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2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dương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tương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ứng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Font typeface="Times New Roman" charset="0"/>
              <a:buNone/>
            </a:pP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Ví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>
                <a:latin typeface="Arial" charset="0"/>
                <a:ea typeface="Arial" charset="0"/>
                <a:cs typeface="Arial" charset="0"/>
              </a:rPr>
              <a:t>dụ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 :  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+25</a:t>
            </a:r>
            <a:r>
              <a:rPr lang="en-US" altLang="en-US" sz="2200" baseline="-25000" dirty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= 00011001</a:t>
            </a:r>
            <a:r>
              <a:rPr lang="en-US" altLang="en-US" sz="2200" baseline="-25000" dirty="0">
                <a:latin typeface="Arial" charset="0"/>
                <a:ea typeface="Arial" charset="0"/>
                <a:cs typeface="Arial" charset="0"/>
              </a:rPr>
              <a:t>2                    	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+65</a:t>
            </a:r>
            <a:r>
              <a:rPr lang="fr-FR" altLang="en-US" sz="2200" baseline="-25000" dirty="0">
                <a:latin typeface="Arial" charset="0"/>
                <a:ea typeface="Arial" charset="0"/>
                <a:cs typeface="Arial" charset="0"/>
              </a:rPr>
              <a:t>10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=0100 0001</a:t>
            </a:r>
            <a:r>
              <a:rPr lang="fr-FR" altLang="en-US" sz="2200" baseline="-25000" dirty="0">
                <a:latin typeface="Arial" charset="0"/>
                <a:ea typeface="Arial" charset="0"/>
                <a:cs typeface="Arial" charset="0"/>
              </a:rPr>
              <a:t>2 </a:t>
            </a:r>
          </a:p>
          <a:p>
            <a:pPr lvl="1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 2: 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25</a:t>
            </a:r>
            <a:r>
              <a:rPr lang="en-US" altLang="en-US" sz="2200" baseline="-25000" dirty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= 11100111</a:t>
            </a:r>
            <a:r>
              <a:rPr lang="en-US" altLang="en-US" sz="2200" baseline="-25000" dirty="0"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	-65</a:t>
            </a:r>
            <a:r>
              <a:rPr lang="fr-FR" altLang="en-US" sz="2200" baseline="-25000" dirty="0">
                <a:latin typeface="Arial" charset="0"/>
                <a:ea typeface="Arial" charset="0"/>
                <a:cs typeface="Arial" charset="0"/>
              </a:rPr>
              <a:t>10</a:t>
            </a:r>
            <a:r>
              <a:rPr lang="fr-FR" altLang="en-US" sz="2200" dirty="0">
                <a:latin typeface="Arial" charset="0"/>
                <a:ea typeface="Arial" charset="0"/>
                <a:cs typeface="Arial" charset="0"/>
              </a:rPr>
              <a:t>=1011 1111</a:t>
            </a:r>
          </a:p>
          <a:p>
            <a:pPr lvl="1" eaLnBrk="1" hangingPunct="1">
              <a:lnSpc>
                <a:spcPct val="150000"/>
              </a:lnSpc>
              <a:buFont typeface="Times New Roman" charset="0"/>
              <a:buNone/>
            </a:pPr>
            <a:endParaRPr lang="en-US" altLang="en-US" sz="2200" i="1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 b="1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i="1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altLang="en-US" sz="2200" b="1" i="1" dirty="0">
                <a:latin typeface="Arial" charset="0"/>
                <a:ea typeface="Arial" charset="0"/>
                <a:cs typeface="Arial" charset="0"/>
              </a:rPr>
              <a:t> 2:  </a:t>
            </a:r>
          </a:p>
          <a:p>
            <a:pPr lvl="2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Lấy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cộng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smtClean="0">
                <a:latin typeface="Arial" charset="0"/>
                <a:ea typeface="Arial" charset="0"/>
                <a:cs typeface="Arial" charset="0"/>
              </a:rPr>
              <a:t>1    </a:t>
            </a:r>
            <a:endParaRPr lang="en-US" altLang="en-US" sz="2200" i="1" dirty="0">
              <a:latin typeface="Arial" charset="0"/>
              <a:ea typeface="Arial" charset="0"/>
              <a:cs typeface="Arial" charset="0"/>
            </a:endParaRPr>
          </a:p>
          <a:p>
            <a:pPr lvl="2" eaLnBrk="1" hangingPunct="1">
              <a:lnSpc>
                <a:spcPct val="150000"/>
              </a:lnSpc>
              <a:buFont typeface="Times New Roman" charset="0"/>
              <a:buNone/>
            </a:pP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bù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đảo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bít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dương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tương</a:t>
            </a:r>
            <a:r>
              <a:rPr lang="en-US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i="1" dirty="0" err="1">
                <a:latin typeface="Arial" charset="0"/>
                <a:ea typeface="Arial" charset="0"/>
                <a:cs typeface="Arial" charset="0"/>
              </a:rPr>
              <a:t>ứng</a:t>
            </a:r>
            <a:endParaRPr lang="en-US" alt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8994" y="44196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Số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bù</a:t>
            </a:r>
            <a:r>
              <a:rPr lang="en-US" dirty="0" smtClean="0">
                <a:solidFill>
                  <a:srgbClr val="FF0000"/>
                </a:solidFill>
              </a:rPr>
              <a:t> 1 </a:t>
            </a:r>
            <a:r>
              <a:rPr lang="en-US" dirty="0" err="1" smtClean="0">
                <a:solidFill>
                  <a:srgbClr val="FF0000"/>
                </a:solidFill>
              </a:rPr>
              <a:t>của</a:t>
            </a:r>
            <a:r>
              <a:rPr lang="en-US" dirty="0" smtClean="0">
                <a:solidFill>
                  <a:srgbClr val="FF0000"/>
                </a:solidFill>
              </a:rPr>
              <a:t> 25: (11100110)2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Bù</a:t>
            </a:r>
            <a:r>
              <a:rPr lang="en-US" dirty="0" smtClean="0">
                <a:solidFill>
                  <a:srgbClr val="FF0000"/>
                </a:solidFill>
              </a:rPr>
              <a:t> 1 + 1:  (11100111)2 =-25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05594" y="1524000"/>
            <a:ext cx="9372600" cy="4343400"/>
          </a:xfrm>
          <a:prstGeom prst="rect">
            <a:avLst/>
          </a:prstGeom>
        </p:spPr>
        <p:txBody>
          <a:bodyPr/>
          <a:lstStyle>
            <a:lvl1pPr marL="185738" indent="-185738" algn="l" defTabSz="74295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364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885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405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926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altLang="en-US" b="1" dirty="0" smtClean="0">
              <a:latin typeface="Arial" charset="0"/>
              <a:ea typeface="Arial" charset="0"/>
              <a:cs typeface="Arial" charset="0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±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*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baseline="30000" dirty="0" smtClean="0">
                <a:latin typeface="Arial" charset="0"/>
                <a:ea typeface="Arial" charset="0"/>
                <a:cs typeface="Arial" charset="0"/>
              </a:rPr>
              <a:t>± </a:t>
            </a:r>
            <a:r>
              <a:rPr lang="fr-FR" altLang="en-US" sz="2200" baseline="300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baseline="30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aseline="30000" dirty="0" err="1" smtClean="0">
                <a:latin typeface="Arial" charset="0"/>
                <a:ea typeface="Arial" charset="0"/>
                <a:cs typeface="Arial" charset="0"/>
              </a:rPr>
              <a:t>mũ</a:t>
            </a:r>
            <a:endParaRPr lang="en-US" altLang="en-US" sz="2200" dirty="0" smtClean="0">
              <a:latin typeface="Arial" charset="0"/>
              <a:ea typeface="Arial" charset="0"/>
              <a:cs typeface="Arial" charset="0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ở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mã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tuân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latin typeface="Arial" charset="0"/>
                <a:ea typeface="Arial" charset="0"/>
                <a:cs typeface="Arial" charset="0"/>
              </a:rPr>
              <a:t>chuẩn</a:t>
            </a:r>
            <a:r>
              <a:rPr lang="fr-FR" altLang="en-US" sz="2200" dirty="0" smtClean="0">
                <a:latin typeface="Arial" charset="0"/>
                <a:ea typeface="Arial" charset="0"/>
                <a:cs typeface="Arial" charset="0"/>
              </a:rPr>
              <a:t> IEEE754</a:t>
            </a:r>
          </a:p>
          <a:p>
            <a:pPr lvl="1" algn="just" eaLnBrk="1" hangingPunct="1">
              <a:lnSpc>
                <a:spcPct val="150000"/>
              </a:lnSpc>
            </a:pPr>
            <a:endParaRPr lang="en-US" altLang="en-US" sz="22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71283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394" y="1524000"/>
            <a:ext cx="9144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altLang="en-US" sz="22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800100" lvl="1" indent="-342900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giản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lưu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dưới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liệu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32bit :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algn="just" eaLnBrk="1" hangingPunct="1">
              <a:lnSpc>
                <a:spcPct val="100000"/>
              </a:lnSpc>
            </a:pP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liệu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này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:	V=(-1)</a:t>
            </a:r>
            <a:r>
              <a:rPr lang="fr-FR" altLang="en-US" sz="22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*2</a:t>
            </a:r>
            <a:r>
              <a:rPr lang="fr-FR" altLang="en-US" sz="22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E-127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*1.F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3" algn="just" eaLnBrk="1" hangingPunct="1"/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V: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động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3" algn="just" eaLnBrk="1" hangingPunct="1"/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S: bit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dấu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3" algn="just" eaLnBrk="1" hangingPunct="1"/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E: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nguyên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3" algn="just" eaLnBrk="1" hangingPunct="1">
              <a:lnSpc>
                <a:spcPct val="150000"/>
              </a:lnSpc>
            </a:pP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F: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mã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pPr lvl="3" algn="just" eaLnBrk="1" hangingPunct="1">
              <a:lnSpc>
                <a:spcPct val="150000"/>
              </a:lnSpc>
            </a:pPr>
            <a:r>
              <a:rPr lang="fr-FR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1.F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3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94" y="5470628"/>
            <a:ext cx="442277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16917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5594" y="1447800"/>
            <a:ext cx="9448800" cy="5176838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185738" indent="-185738" algn="l" defTabSz="74295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364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885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405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926" indent="-185760" algn="l" defTabSz="743041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304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fr-FR" altLang="en-US" b="1" dirty="0" smtClean="0">
              <a:latin typeface="Arial" charset="0"/>
              <a:ea typeface="Arial" charset="0"/>
              <a:cs typeface="Arial" charset="0"/>
            </a:endParaRPr>
          </a:p>
          <a:p>
            <a:pPr lvl="1" defTabSz="74304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fr-FR" altLang="en-US" sz="2200" b="1" dirty="0" err="1" smtClean="0"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fr-FR" altLang="en-US" sz="22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>
                <a:latin typeface="Arial" charset="0"/>
                <a:ea typeface="Arial" charset="0"/>
                <a:cs typeface="Arial" charset="0"/>
              </a:rPr>
              <a:t>giản</a:t>
            </a:r>
            <a:endParaRPr lang="en-US" altLang="en-US" sz="2200" dirty="0" smtClean="0">
              <a:latin typeface="Arial" charset="0"/>
              <a:ea typeface="Arial" charset="0"/>
              <a:cs typeface="Arial" charset="0"/>
            </a:endParaRPr>
          </a:p>
          <a:p>
            <a:pPr marL="557235" lvl="1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Times New Roman" charset="0"/>
              <a:buNone/>
              <a:defRPr/>
            </a:pP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Thí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dụ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Đổi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thập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-12.625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sang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chuẩn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IEEE 754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chính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(32 bit):</a:t>
            </a:r>
          </a:p>
          <a:p>
            <a:pPr lvl="1" defTabSz="74304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1: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Đổi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-12.625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sang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nhị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-12.625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= -1100.101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pPr lvl="1" defTabSz="74304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2: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Chuẩn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hoá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-1100.101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= -1.100101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* 2</a:t>
            </a:r>
            <a:r>
              <a:rPr lang="en-US" altLang="en-US" sz="2200" b="1" baseline="30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en-US" sz="2200" baseline="30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1.100101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2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1.f) </a:t>
            </a:r>
          </a:p>
          <a:p>
            <a:pPr lvl="1" defTabSz="743041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Bước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3: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Điền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bit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trường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chuẩn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 marL="557235" lvl="1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Times New Roman" charset="0"/>
              <a:buNone/>
              <a:defRPr/>
            </a:pP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âm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bit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S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1. </a:t>
            </a:r>
          </a:p>
          <a:p>
            <a:pPr marL="557235" lvl="1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Times New Roman" charset="0"/>
              <a:buNone/>
              <a:defRPr/>
            </a:pP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Phần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mũ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E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thừa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 K=127, ta </a:t>
            </a:r>
            <a:r>
              <a:rPr lang="en-US" altLang="en-US" sz="2200" dirty="0" err="1" smtClean="0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: E-127=3 </a:t>
            </a:r>
          </a:p>
          <a:p>
            <a:pPr marL="557235" lvl="1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Times New Roman" charset="0"/>
              <a:buNone/>
              <a:defRPr/>
            </a:pP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⇒ E = 3 + 127 = 130 (1000 0010)</a:t>
            </a:r>
            <a:r>
              <a:rPr lang="en-US" altLang="en-US" sz="2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pPr marL="185760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11288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8388" y="152400"/>
            <a:ext cx="104394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  <p:sp>
        <p:nvSpPr>
          <p:cNvPr id="18434" name="Content Placeholder 1"/>
          <p:cNvSpPr txBox="1">
            <a:spLocks/>
          </p:cNvSpPr>
          <p:nvPr/>
        </p:nvSpPr>
        <p:spPr bwMode="auto">
          <a:xfrm>
            <a:off x="610394" y="1524000"/>
            <a:ext cx="8915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800" b="1" dirty="0" err="1">
                <a:latin typeface="Arial" charset="0"/>
                <a:ea typeface="Arial" charset="0"/>
                <a:cs typeface="Arial" charset="0"/>
              </a:rPr>
              <a:t>Khái</a:t>
            </a:r>
            <a:r>
              <a:rPr lang="en-US" alt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1" dirty="0" err="1">
                <a:latin typeface="Arial" charset="0"/>
                <a:ea typeface="Arial" charset="0"/>
                <a:cs typeface="Arial" charset="0"/>
              </a:rPr>
              <a:t>niệm</a:t>
            </a:r>
            <a:endParaRPr lang="en-US" altLang="en-US" sz="2800" b="1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Kiến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trúc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những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thuộc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thể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nhìn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thấy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bởi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người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lập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như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Tập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lệnh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chuỗi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bít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dữ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liệu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chế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ra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kỹ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thuật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địa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chỉ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,….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là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những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hóa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như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hiệu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khiển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giao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diện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kỹ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thuật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nhớ</a:t>
            </a:r>
            <a:endParaRPr lang="en-US" altLang="en-US" sz="25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4" y="3810000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5594" y="1524000"/>
            <a:ext cx="8763000" cy="1932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743041" eaLnBrk="1" fontAlgn="auto" hangingPunct="1">
              <a:lnSpc>
                <a:spcPct val="130000"/>
              </a:lnSpc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altLang="en-US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085850" lvl="1" indent="-342900" defTabSz="743041" eaLnBrk="1" fontAlgn="auto" hangingPunct="1">
              <a:lnSpc>
                <a:spcPct val="130000"/>
              </a:lnSpc>
              <a:spcAft>
                <a:spcPts val="0"/>
              </a:spcAft>
              <a:buFont typeface="Arial" charset="0"/>
              <a:buChar char="•"/>
              <a:defRPr/>
            </a:pPr>
            <a:r>
              <a:rPr lang="fr-FR" altLang="en-US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fr-FR" altLang="en-US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giản</a:t>
            </a:r>
            <a:endParaRPr lang="en-US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557235" lvl="1" indent="-185760" defTabSz="743041" eaLnBrk="1" fontAlgn="auto" hangingPunct="1">
              <a:lnSpc>
                <a:spcPct val="130000"/>
              </a:lnSpc>
              <a:spcAft>
                <a:spcPts val="0"/>
              </a:spcAft>
              <a:buFont typeface="Times New Roman" charset="0"/>
              <a:buNone/>
              <a:defRPr/>
            </a:pP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Thí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dụ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Đổi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thập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phân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-12.625</a:t>
            </a:r>
            <a:r>
              <a:rPr lang="en-US" altLang="en-US" sz="2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sang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chuẩn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IEEE 754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chính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(32 bit):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12920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394" y="1524000"/>
            <a:ext cx="89154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342900" algn="just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chính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gấp</a:t>
            </a:r>
            <a:r>
              <a:rPr lang="fr-FR" altLang="en-US" sz="22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b="1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đôi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2" algn="just" eaLnBrk="1" hangingPunct="1">
              <a:lnSpc>
                <a:spcPct val="150000"/>
              </a:lnSpc>
            </a:pP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dấu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chấm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độ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chính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xác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gấp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đôi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lưu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dưới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dạng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liệu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64bit :</a:t>
            </a:r>
            <a:endParaRPr lang="en-US" altLang="en-US" sz="2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Dữ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liệu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này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biểu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diễn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giá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trị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:	V=(-1)</a:t>
            </a:r>
            <a:r>
              <a:rPr lang="fr-FR" altLang="en-US" sz="22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*2</a:t>
            </a:r>
            <a:r>
              <a:rPr lang="fr-FR" altLang="en-US" sz="22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E-1023</a:t>
            </a:r>
            <a:r>
              <a:rPr lang="fr-FR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*1.F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altLang="en-US" sz="2700" b="1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BIỂU DIỄN THÔNG TIN TRONG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13969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1676400"/>
            <a:ext cx="6477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/>
          <p:cNvSpPr txBox="1">
            <a:spLocks/>
          </p:cNvSpPr>
          <p:nvPr/>
        </p:nvSpPr>
        <p:spPr bwMode="auto">
          <a:xfrm>
            <a:off x="230188" y="1447800"/>
            <a:ext cx="69342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 smtClean="0">
                <a:latin typeface="Arial" charset="0"/>
                <a:ea typeface="Arial" charset="0"/>
                <a:cs typeface="Arial" charset="0"/>
              </a:rPr>
              <a:t>tính</a:t>
            </a:r>
            <a:r>
              <a:rPr lang="en-US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  <p:extLst>
      <p:ext uri="{BB962C8B-B14F-4D97-AF65-F5344CB8AC3E}">
        <p14:creationId xmlns:p14="http://schemas.microsoft.com/office/powerpoint/2010/main" val="5583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 bwMode="auto">
          <a:xfrm>
            <a:off x="610394" y="1524000"/>
            <a:ext cx="8545512" cy="4351338"/>
          </a:xfrm>
          <a:prstGeom prst="rect">
            <a:avLst/>
          </a:prstGeom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800" b="1" dirty="0" err="1">
                <a:latin typeface="Arial" charset="0"/>
                <a:ea typeface="Arial" charset="0"/>
                <a:cs typeface="Arial" charset="0"/>
              </a:rPr>
              <a:t>Đặc</a:t>
            </a:r>
            <a:r>
              <a:rPr lang="en-US" altLang="en-US" sz="2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b="1" dirty="0" err="1">
                <a:latin typeface="Arial" charset="0"/>
                <a:ea typeface="Arial" charset="0"/>
                <a:cs typeface="Arial" charset="0"/>
              </a:rPr>
              <a:t>điểm</a:t>
            </a:r>
            <a:r>
              <a:rPr lang="en-US" altLang="en-US" sz="2800" b="1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Tất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cả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họ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x86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cùng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kiến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trúc</a:t>
            </a:r>
            <a:endParaRPr lang="en-US" altLang="en-US" sz="25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Tất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cả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học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IBM System/370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có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cùng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kiến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</a:rPr>
              <a:t>trúc</a:t>
            </a:r>
            <a:endParaRPr lang="en-US" altLang="en-US" sz="25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 Cho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phép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thực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thi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các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đoạn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code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giống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nhau</a:t>
            </a:r>
            <a:endParaRPr lang="en-US" altLang="en-US" sz="2500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Sự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tổ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chức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bên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trong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của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các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thành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viên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của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các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họ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khác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nhau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là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khác</a:t>
            </a:r>
            <a:r>
              <a:rPr lang="en-US" altLang="en-US" sz="25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5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nhau</a:t>
            </a:r>
            <a:endParaRPr lang="en-US" altLang="en-US" sz="2500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Ví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dụ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: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Họ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x87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có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thêm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bộ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xử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lý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số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thực</a:t>
            </a:r>
            <a:endParaRPr lang="en-US" alt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1"/>
          <p:cNvSpPr txBox="1">
            <a:spLocks/>
          </p:cNvSpPr>
          <p:nvPr/>
        </p:nvSpPr>
        <p:spPr bwMode="auto">
          <a:xfrm>
            <a:off x="534988" y="1697038"/>
            <a:ext cx="85439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800">
                <a:latin typeface="Arial" charset="0"/>
                <a:ea typeface="Arial" charset="0"/>
                <a:cs typeface="Arial" charset="0"/>
              </a:rPr>
              <a:t>Chức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</a:rPr>
              <a:t>năng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</a:rPr>
              <a:t>của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800" dirty="0" err="1">
                <a:latin typeface="Arial" charset="0"/>
                <a:ea typeface="Arial" charset="0"/>
                <a:cs typeface="Arial" charset="0"/>
              </a:rPr>
              <a:t>tính</a:t>
            </a:r>
            <a:endParaRPr lang="it-IT" altLang="en-US" sz="2800" dirty="0"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it-IT" altLang="en-US" sz="28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/>
            <a:r>
              <a:rPr lang="it-IT" altLang="en-US" sz="2500" dirty="0">
                <a:latin typeface="Arial" charset="0"/>
                <a:ea typeface="Arial" charset="0"/>
                <a:cs typeface="Arial" charset="0"/>
              </a:rPr>
              <a:t>Data processing</a:t>
            </a:r>
          </a:p>
          <a:p>
            <a:pPr lvl="1" eaLnBrk="1" hangingPunct="1"/>
            <a:r>
              <a:rPr lang="it-IT" altLang="en-US" sz="2500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it-IT" altLang="en-US" sz="2500" dirty="0" err="1">
                <a:latin typeface="Arial" charset="0"/>
                <a:ea typeface="Arial" charset="0"/>
                <a:cs typeface="Arial" charset="0"/>
              </a:rPr>
              <a:t>storage</a:t>
            </a:r>
            <a:endParaRPr lang="it-IT" altLang="en-US" sz="25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/>
            <a:r>
              <a:rPr lang="it-IT" altLang="en-US" sz="2500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it-IT" altLang="en-US" sz="2500" dirty="0" err="1">
                <a:latin typeface="Arial" charset="0"/>
                <a:ea typeface="Arial" charset="0"/>
                <a:cs typeface="Arial" charset="0"/>
              </a:rPr>
              <a:t>movement</a:t>
            </a:r>
            <a:endParaRPr lang="it-IT" altLang="en-US" sz="2500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/>
            <a:r>
              <a:rPr lang="it-IT" altLang="en-US" sz="2500" dirty="0">
                <a:latin typeface="Arial" charset="0"/>
                <a:ea typeface="Arial" charset="0"/>
                <a:cs typeface="Arial" charset="0"/>
              </a:rPr>
              <a:t>Control</a:t>
            </a:r>
            <a:endParaRPr lang="en-US" altLang="en-US" sz="25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76400"/>
            <a:ext cx="2495550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-74613" y="1447800"/>
            <a:ext cx="5942807" cy="4808538"/>
          </a:xfrm>
          <a:prstGeom prst="rect">
            <a:avLst/>
          </a:prstGeom>
        </p:spPr>
        <p:txBody>
          <a:bodyPr/>
          <a:lstStyle>
            <a:lvl1pPr marL="452438" indent="-342900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823913" indent="-342900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1195388" indent="-342900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b="1" dirty="0" err="1">
                <a:latin typeface="Times New Roman" charset="0"/>
              </a:rPr>
              <a:t>Lịch</a:t>
            </a:r>
            <a:r>
              <a:rPr lang="en-US" altLang="en-US" b="1" dirty="0">
                <a:latin typeface="Times New Roman" charset="0"/>
              </a:rPr>
              <a:t> </a:t>
            </a:r>
            <a:r>
              <a:rPr lang="en-US" altLang="en-US" b="1" dirty="0" err="1">
                <a:latin typeface="Times New Roman" charset="0"/>
              </a:rPr>
              <a:t>sử</a:t>
            </a:r>
            <a:r>
              <a:rPr lang="en-US" altLang="en-US" b="1" dirty="0">
                <a:latin typeface="Times New Roman" charset="0"/>
              </a:rPr>
              <a:t> </a:t>
            </a:r>
            <a:r>
              <a:rPr lang="en-US" altLang="en-US" b="1" dirty="0" err="1">
                <a:latin typeface="Times New Roman" charset="0"/>
              </a:rPr>
              <a:t>phát</a:t>
            </a:r>
            <a:r>
              <a:rPr lang="en-US" altLang="en-US" b="1" dirty="0">
                <a:latin typeface="Times New Roman" charset="0"/>
              </a:rPr>
              <a:t> </a:t>
            </a:r>
            <a:r>
              <a:rPr lang="en-US" altLang="en-US" b="1" dirty="0" err="1">
                <a:latin typeface="Times New Roman" charset="0"/>
              </a:rPr>
              <a:t>triển</a:t>
            </a:r>
            <a:endParaRPr lang="en-US" altLang="en-US" b="1" dirty="0">
              <a:latin typeface="Times New Roman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>
                <a:latin typeface="Times New Roman" charset="0"/>
              </a:rPr>
              <a:t>Vacuum tube: 1946-1957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>
                <a:latin typeface="Times New Roman" charset="0"/>
              </a:rPr>
              <a:t>Transistor: 1958-1964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>
                <a:latin typeface="Times New Roman" charset="0"/>
              </a:rPr>
              <a:t>Small scale integration: 1965</a:t>
            </a:r>
          </a:p>
          <a:p>
            <a:pPr marL="852488" lvl="2" indent="0" eaLnBrk="1" hangingPunct="1">
              <a:lnSpc>
                <a:spcPct val="150000"/>
              </a:lnSpc>
              <a:buNone/>
            </a:pPr>
            <a:r>
              <a:rPr lang="en-US" altLang="en-US" sz="2200" dirty="0">
                <a:latin typeface="Times New Roman" charset="0"/>
              </a:rPr>
              <a:t>Up to 100 devices on a chip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200" dirty="0">
                <a:latin typeface="Times New Roman" charset="0"/>
              </a:rPr>
              <a:t>Medium scale integration -to 1971</a:t>
            </a:r>
          </a:p>
          <a:p>
            <a:pPr marL="852488" lvl="2" indent="0" eaLnBrk="1" hangingPunct="1">
              <a:lnSpc>
                <a:spcPct val="150000"/>
              </a:lnSpc>
              <a:buNone/>
            </a:pPr>
            <a:r>
              <a:rPr lang="en-US" altLang="en-US" sz="2200" dirty="0">
                <a:latin typeface="Times New Roman" charset="0"/>
              </a:rPr>
              <a:t>100-3,000 devices on a chip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500" dirty="0">
                <a:latin typeface="Times New Roman" charset="0"/>
              </a:rPr>
              <a:t>Large scale integration:1971-1977</a:t>
            </a:r>
          </a:p>
          <a:p>
            <a:pPr marL="852488" lvl="2" indent="0" eaLnBrk="1" hangingPunct="1">
              <a:lnSpc>
                <a:spcPct val="150000"/>
              </a:lnSpc>
              <a:buNone/>
            </a:pPr>
            <a:r>
              <a:rPr lang="en-US" altLang="en-US" sz="2200" dirty="0">
                <a:latin typeface="Times New Roman" charset="0"/>
              </a:rPr>
              <a:t>3,000 -100,000 devices on a chip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983163" y="2028825"/>
            <a:ext cx="4953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963" indent="-342900"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95338" indent="-342900"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defTabSz="742950"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defTabSz="7429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</a:rPr>
              <a:t>Very large scale integration: 1978 -1991</a:t>
            </a:r>
          </a:p>
          <a:p>
            <a:pPr marL="452438" lvl="1" indent="0" eaLnBrk="1" hangingPunct="1">
              <a:lnSpc>
                <a:spcPct val="15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100,000 -100,000,000 devices on a chip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>
                <a:solidFill>
                  <a:schemeClr val="tx1"/>
                </a:solidFill>
              </a:rPr>
              <a:t>Ultra large scale integration: 1991 </a:t>
            </a:r>
          </a:p>
          <a:p>
            <a:pPr marL="452438" lvl="1" indent="0" eaLnBrk="1" hangingPunct="1">
              <a:lnSpc>
                <a:spcPct val="150000"/>
              </a:lnSpc>
            </a:pPr>
            <a:r>
              <a:rPr lang="en-US" altLang="en-US" sz="2200" dirty="0">
                <a:solidFill>
                  <a:schemeClr val="tx1"/>
                </a:solidFill>
              </a:rPr>
              <a:t>Over 100,000,000 devices on a chip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94" y="2362200"/>
            <a:ext cx="64865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34988" y="1697038"/>
            <a:ext cx="85439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5738" indent="-185738"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Kiến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trúc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giao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tiếp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thổng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thể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giữa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CPU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với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khối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trong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tính</a:t>
            </a:r>
            <a:endParaRPr lang="it-IT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988" y="1600200"/>
            <a:ext cx="6096000" cy="46624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2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CPU: </a:t>
            </a: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khiển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quá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ghi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đọc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tin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lên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nhớ</a:t>
            </a:r>
            <a:endParaRPr lang="en-US" altLang="en-US" sz="2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khiển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quá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ghi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đọc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thông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tin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lên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thiết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bị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ngoại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vi</a:t>
            </a: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chương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trình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theo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cơ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chế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tuần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hoàn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nhập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lệnh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giải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mã-thực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algn="just">
              <a:lnSpc>
                <a:spcPct val="150000"/>
              </a:lnSpc>
              <a:buFont typeface="Arial" charset="0"/>
              <a:buChar char="•"/>
            </a:pP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Hiểu</a:t>
            </a:r>
            <a:r>
              <a:rPr lang="en-US" altLang="en-US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và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thực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hiện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được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tập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hữu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hạn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các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phép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toán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nhờ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vào</a:t>
            </a:r>
            <a:r>
              <a:rPr lang="en-US" alt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ALU)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1608138"/>
            <a:ext cx="3200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262688" y="5686425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</a:rPr>
              <a:t>Cấu hình bên ngoài CPU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"/>
          <p:cNvGrpSpPr>
            <a:grpSpLocks/>
          </p:cNvGrpSpPr>
          <p:nvPr/>
        </p:nvGrpSpPr>
        <p:grpSpPr bwMode="auto">
          <a:xfrm>
            <a:off x="4115594" y="1571624"/>
            <a:ext cx="5299075" cy="4800600"/>
            <a:chOff x="2439194" y="2057400"/>
            <a:chExt cx="5299075" cy="4800600"/>
          </a:xfrm>
        </p:grpSpPr>
        <p:pic>
          <p:nvPicPr>
            <p:cNvPr id="2458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194" y="2500312"/>
              <a:ext cx="5299075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TextBox 5"/>
            <p:cNvSpPr txBox="1">
              <a:spLocks noChangeArrowheads="1"/>
            </p:cNvSpPr>
            <p:nvPr/>
          </p:nvSpPr>
          <p:spPr bwMode="auto">
            <a:xfrm>
              <a:off x="2592388" y="2057400"/>
              <a:ext cx="2133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AU- Đơn vị địa chỉ</a:t>
              </a:r>
            </a:p>
          </p:txBody>
        </p:sp>
        <p:sp>
          <p:nvSpPr>
            <p:cNvPr id="24583" name="TextBox 6"/>
            <p:cNvSpPr txBox="1">
              <a:spLocks noChangeArrowheads="1"/>
            </p:cNvSpPr>
            <p:nvPr/>
          </p:nvSpPr>
          <p:spPr bwMode="auto">
            <a:xfrm>
              <a:off x="5335588" y="6488113"/>
              <a:ext cx="18288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IU- Đơn vị lệnh</a:t>
              </a:r>
            </a:p>
          </p:txBody>
        </p:sp>
      </p:grpSp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382588" y="3600450"/>
            <a:ext cx="2935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Cấu trúc bên trong</a:t>
            </a:r>
          </a:p>
        </p:txBody>
      </p:sp>
      <p:sp>
        <p:nvSpPr>
          <p:cNvPr id="24579" name="Title 1"/>
          <p:cNvSpPr txBox="1">
            <a:spLocks/>
          </p:cNvSpPr>
          <p:nvPr/>
        </p:nvSpPr>
        <p:spPr bwMode="auto">
          <a:xfrm>
            <a:off x="153194" y="1571624"/>
            <a:ext cx="426640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2950">
              <a:lnSpc>
                <a:spcPct val="90000"/>
              </a:lnSpc>
              <a:spcBef>
                <a:spcPts val="813"/>
              </a:spcBef>
              <a:buFont typeface="Arial" charset="0"/>
              <a:buChar char="•"/>
              <a:defRPr sz="2200">
                <a:solidFill>
                  <a:schemeClr val="tx1"/>
                </a:solidFill>
                <a:latin typeface="Calibri" charset="0"/>
              </a:defRPr>
            </a:lvl1pPr>
            <a:lvl2pPr marL="55721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900">
                <a:solidFill>
                  <a:schemeClr val="tx1"/>
                </a:solidFill>
                <a:latin typeface="Calibri" charset="0"/>
              </a:defRPr>
            </a:lvl2pPr>
            <a:lvl3pPr marL="92868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Calibri" charset="0"/>
              </a:defRPr>
            </a:lvl3pPr>
            <a:lvl4pPr marL="1300163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4pPr>
            <a:lvl5pPr marL="1671638" indent="-185738" defTabSz="742950">
              <a:lnSpc>
                <a:spcPct val="90000"/>
              </a:lnSpc>
              <a:spcBef>
                <a:spcPts val="4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5pPr>
            <a:lvl6pPr marL="21288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6pPr>
            <a:lvl7pPr marL="25860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7pPr>
            <a:lvl8pPr marL="30432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8pPr>
            <a:lvl9pPr marL="3500438" indent="-185738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Đơn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vị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xử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lý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trung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b="1" dirty="0" err="1">
                <a:latin typeface="Arial" charset="0"/>
                <a:ea typeface="Arial" charset="0"/>
                <a:cs typeface="Arial" charset="0"/>
              </a:rPr>
              <a:t>tâm</a:t>
            </a: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 CPU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Arial" charset="0"/>
                <a:ea typeface="Arial" charset="0"/>
                <a:cs typeface="Arial" charset="0"/>
              </a:rPr>
              <a:t>(Central Processing Unit)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8388" y="152400"/>
            <a:ext cx="9829800" cy="1268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en-US" sz="2700" b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1. CÁC THÀNH PHẦN CƠ BẢN CỦA MÁY TÍNH SỐ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p" id="{B1EB20E2-9650-5B43-9702-AAC2884657C7}" vid="{0752E397-AC8D-F848-BD80-0B66E2ACC22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tmplate</Template>
  <TotalTime>12973</TotalTime>
  <Words>1602</Words>
  <Application>Microsoft Macintosh PowerPoint</Application>
  <PresentationFormat>Custom</PresentationFormat>
  <Paragraphs>266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Abadi</vt:lpstr>
      <vt:lpstr>Calibri</vt:lpstr>
      <vt:lpstr>Calibri Light</vt:lpstr>
      <vt:lpstr>ＭＳ Ｐゴシック</vt:lpstr>
      <vt:lpstr>Times New Roman</vt:lpstr>
      <vt:lpstr>Wingdings</vt:lpstr>
      <vt:lpstr>Wingdings 3</vt:lpstr>
      <vt:lpstr>Arial</vt:lpstr>
      <vt:lpstr>tmplate</vt:lpstr>
      <vt:lpstr>BÀI GIẢNG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 Data and Computer Communications</dc:title>
  <dc:creator>Adrian &amp; Wendy</dc:creator>
  <cp:lastModifiedBy>Microsoft Office User</cp:lastModifiedBy>
  <cp:revision>1178</cp:revision>
  <cp:lastPrinted>1601-01-01T00:00:00Z</cp:lastPrinted>
  <dcterms:created xsi:type="dcterms:W3CDTF">2015-10-29T00:52:01Z</dcterms:created>
  <dcterms:modified xsi:type="dcterms:W3CDTF">2022-03-09T14:38:35Z</dcterms:modified>
</cp:coreProperties>
</file>